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277" r:id="rId6"/>
    <p:sldId id="286" r:id="rId7"/>
    <p:sldId id="262" r:id="rId8"/>
    <p:sldId id="295" r:id="rId9"/>
    <p:sldId id="296" r:id="rId10"/>
    <p:sldId id="297" r:id="rId11"/>
    <p:sldId id="260" r:id="rId12"/>
    <p:sldId id="264" r:id="rId13"/>
    <p:sldId id="299" r:id="rId14"/>
    <p:sldId id="298" r:id="rId15"/>
    <p:sldId id="291" r:id="rId16"/>
    <p:sldId id="263" r:id="rId17"/>
    <p:sldId id="278" r:id="rId18"/>
    <p:sldId id="258" r:id="rId19"/>
    <p:sldId id="287" r:id="rId20"/>
    <p:sldId id="300" r:id="rId21"/>
    <p:sldId id="279" r:id="rId22"/>
    <p:sldId id="293" r:id="rId23"/>
    <p:sldId id="292" r:id="rId24"/>
    <p:sldId id="294"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215" autoAdjust="0"/>
  </p:normalViewPr>
  <p:slideViewPr>
    <p:cSldViewPr snapToGrid="0">
      <p:cViewPr varScale="1">
        <p:scale>
          <a:sx n="114" d="100"/>
          <a:sy n="114" d="100"/>
        </p:scale>
        <p:origin x="474" y="102"/>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9/6/2024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9/6/2024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4145840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6.png"/><Relationship Id="rId4"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406177" y="508587"/>
            <a:ext cx="5486400" cy="2387600"/>
          </a:xfrm>
        </p:spPr>
        <p:txBody>
          <a:bodyPr>
            <a:normAutofit fontScale="90000"/>
          </a:bodyPr>
          <a:lstStyle/>
          <a:p>
            <a:pPr algn="ctr"/>
            <a:r>
              <a:rPr lang="en-US" dirty="0"/>
              <a:t>Artificial Intelligence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080759" y="3602038"/>
            <a:ext cx="5486400" cy="1655762"/>
          </a:xfrm>
        </p:spPr>
        <p:txBody>
          <a:bodyPr/>
          <a:lstStyle/>
          <a:p>
            <a:r>
              <a:rPr lang="en-US" b="1" dirty="0"/>
              <a:t>Year 13</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84530" y="572274"/>
            <a:ext cx="7030720" cy="820298"/>
          </a:xfrm>
        </p:spPr>
        <p:txBody>
          <a:bodyPr>
            <a:noAutofit/>
          </a:bodyPr>
          <a:lstStyle/>
          <a:p>
            <a:r>
              <a:rPr lang="en-US" sz="3600" dirty="0"/>
              <a:t>Shortest path Algorithms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3"/>
          </p:nvPr>
        </p:nvSpPr>
        <p:spPr>
          <a:xfrm>
            <a:off x="579120" y="1656080"/>
            <a:ext cx="7136130" cy="4390777"/>
          </a:xfrm>
        </p:spPr>
        <p:txBody>
          <a:bodyPr vert="horz" lIns="91440" tIns="45720" rIns="91440" bIns="45720" rtlCol="0" anchor="t">
            <a:normAutofit/>
          </a:bodyPr>
          <a:lstStyle/>
          <a:p>
            <a:pPr>
              <a:lnSpc>
                <a:spcPct val="200000"/>
              </a:lnSpc>
              <a:spcAft>
                <a:spcPts val="800"/>
              </a:spcAft>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The shortest path algorithm is a method used to determine the shortest path (or minimum distance) between two nodes in a graph. </a:t>
            </a:r>
          </a:p>
          <a:p>
            <a:pPr>
              <a:lnSpc>
                <a:spcPct val="200000"/>
              </a:lnSpc>
              <a:spcAft>
                <a:spcPts val="800"/>
              </a:spcAft>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It is fundamental in various applications such as routing, navigation, and network analysis</a:t>
            </a:r>
            <a:endParaRPr lang="en-US" sz="20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736653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84530" y="572274"/>
            <a:ext cx="7030720" cy="779006"/>
          </a:xfrm>
        </p:spPr>
        <p:txBody>
          <a:bodyPr/>
          <a:lstStyle/>
          <a:p>
            <a:r>
              <a:rPr lang="en-US" dirty="0"/>
              <a:t>Dijkstra’s algorithm</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3"/>
          </p:nvPr>
        </p:nvSpPr>
        <p:spPr>
          <a:xfrm>
            <a:off x="579120" y="1656080"/>
            <a:ext cx="7136130" cy="4390777"/>
          </a:xfrm>
        </p:spPr>
        <p:txBody>
          <a:bodyPr vert="horz" lIns="91440" tIns="45720" rIns="91440" bIns="45720" rtlCol="0" anchor="t">
            <a:normAutofit fontScale="77500" lnSpcReduction="20000"/>
          </a:bodyPr>
          <a:lstStyle/>
          <a:p>
            <a:pPr>
              <a:lnSpc>
                <a:spcPct val="200000"/>
              </a:lnSpc>
              <a:spcAft>
                <a:spcPts val="800"/>
              </a:spcAft>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Dijkstra’s algorithm (</a:t>
            </a:r>
            <a:r>
              <a:rPr lang="en-US" sz="2000" b="1" dirty="0">
                <a:effectLst/>
                <a:latin typeface="Bookman Old Style" panose="02050604050505020204" pitchFamily="18" charset="0"/>
                <a:ea typeface="Calibri" panose="020F0502020204030204" pitchFamily="34" charset="0"/>
                <a:cs typeface="Times New Roman" panose="02020603050405020304" pitchFamily="18" charset="0"/>
              </a:rPr>
              <a:t>pronounced dyke – </a:t>
            </a:r>
            <a:r>
              <a:rPr lang="en-US" sz="2000" b="1" dirty="0" err="1">
                <a:effectLst/>
                <a:latin typeface="Bookman Old Style" panose="02050604050505020204" pitchFamily="18" charset="0"/>
                <a:ea typeface="Calibri" panose="020F0502020204030204" pitchFamily="34" charset="0"/>
                <a:cs typeface="Times New Roman" panose="02020603050405020304" pitchFamily="18" charset="0"/>
              </a:rPr>
              <a:t>strah</a:t>
            </a:r>
            <a:r>
              <a:rPr lang="en-US" sz="2000" b="1" dirty="0">
                <a:effectLst/>
                <a:latin typeface="Bookman Old Style" panose="02050604050505020204" pitchFamily="18" charset="0"/>
                <a:ea typeface="Calibri" panose="020F0502020204030204" pitchFamily="34" charset="0"/>
                <a:cs typeface="Times New Roman" panose="02020603050405020304" pitchFamily="18" charset="0"/>
              </a:rPr>
              <a:t>)</a:t>
            </a: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 is a method of finding the shortest path between two points on a graph. </a:t>
            </a:r>
          </a:p>
          <a:p>
            <a:pPr>
              <a:lnSpc>
                <a:spcPct val="200000"/>
              </a:lnSpc>
              <a:spcAft>
                <a:spcPts val="800"/>
              </a:spcAft>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 Finds the shortest path from a single source node to all other nodes in a weighted graph with non-negative weights.</a:t>
            </a:r>
          </a:p>
          <a:p>
            <a:pPr>
              <a:lnSpc>
                <a:spcPct val="200000"/>
              </a:lnSpc>
              <a:spcAft>
                <a:spcPts val="800"/>
              </a:spcAft>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Uses a priority queue to explore the nearest unvisited node and updates the shortest known distances. </a:t>
            </a:r>
          </a:p>
          <a:p>
            <a:pPr>
              <a:lnSpc>
                <a:spcPct val="200000"/>
              </a:lnSpc>
              <a:spcAft>
                <a:spcPts val="800"/>
              </a:spcAft>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It is the basis of technology such as GPS tracking  which is an important part of AI.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7481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0F0CC-3FAA-0331-3B18-3924800B5190}"/>
              </a:ext>
            </a:extLst>
          </p:cNvPr>
          <p:cNvSpPr>
            <a:spLocks noGrp="1"/>
          </p:cNvSpPr>
          <p:nvPr>
            <p:ph type="title"/>
          </p:nvPr>
        </p:nvSpPr>
        <p:spPr>
          <a:xfrm>
            <a:off x="655319" y="500063"/>
            <a:ext cx="10925175" cy="719138"/>
          </a:xfrm>
        </p:spPr>
        <p:txBody>
          <a:bodyPr>
            <a:normAutofit/>
          </a:bodyPr>
          <a:lstStyle/>
          <a:p>
            <a:pPr algn="ctr"/>
            <a:r>
              <a:rPr lang="en-US" sz="2400" cap="none" dirty="0"/>
              <a:t>How to calculate the shortest part using Dijkstra” Algorithm</a:t>
            </a:r>
            <a:endParaRPr lang="en-US" sz="2400" dirty="0"/>
          </a:p>
        </p:txBody>
      </p:sp>
      <p:sp>
        <p:nvSpPr>
          <p:cNvPr id="6" name="Slide Number Placeholder 5">
            <a:extLst>
              <a:ext uri="{FF2B5EF4-FFF2-40B4-BE49-F238E27FC236}">
                <a16:creationId xmlns:a16="http://schemas.microsoft.com/office/drawing/2014/main" id="{830E4CC4-0BAF-2103-6BCD-BCF80F32FEED}"/>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4" name="Dijkstras Shortest Path Algorithm Explained - With Example - Graph Theory">
            <a:hlinkClick r:id="" action="ppaction://media"/>
            <a:extLst>
              <a:ext uri="{FF2B5EF4-FFF2-40B4-BE49-F238E27FC236}">
                <a16:creationId xmlns:a16="http://schemas.microsoft.com/office/drawing/2014/main" id="{0FD5E4AA-4B4B-4240-A29D-1B23813916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6011" y="1172770"/>
            <a:ext cx="10310070" cy="5431347"/>
          </a:xfrm>
          <a:prstGeom prst="rect">
            <a:avLst/>
          </a:prstGeom>
        </p:spPr>
      </p:pic>
    </p:spTree>
    <p:extLst>
      <p:ext uri="{BB962C8B-B14F-4D97-AF65-F5344CB8AC3E}">
        <p14:creationId xmlns:p14="http://schemas.microsoft.com/office/powerpoint/2010/main" val="65828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7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406400" y="266192"/>
            <a:ext cx="7508240" cy="1325880"/>
          </a:xfrm>
        </p:spPr>
        <p:txBody>
          <a:bodyPr>
            <a:noAutofit/>
          </a:bodyPr>
          <a:lstStyle/>
          <a:p>
            <a:r>
              <a:rPr lang="en-US" sz="2800" cap="none" dirty="0"/>
              <a:t>Activity </a:t>
            </a:r>
            <a:br>
              <a:rPr lang="en-US" sz="2800" cap="none" dirty="0"/>
            </a:br>
            <a:br>
              <a:rPr lang="en-US" sz="2800" cap="none" dirty="0"/>
            </a:br>
            <a:r>
              <a:rPr lang="en-US" sz="2800" cap="none" dirty="0"/>
              <a:t>Complete the following Questions</a:t>
            </a:r>
          </a:p>
        </p:txBody>
      </p:sp>
      <p:sp>
        <p:nvSpPr>
          <p:cNvPr id="6" name="Slide Number Placeholder 5">
            <a:extLst>
              <a:ext uri="{FF2B5EF4-FFF2-40B4-BE49-F238E27FC236}">
                <a16:creationId xmlns:a16="http://schemas.microsoft.com/office/drawing/2014/main" id="{221F794A-4793-4DB0-91FD-E5B132FC1634}"/>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13</a:t>
            </a:fld>
            <a:endParaRPr lang="en-US" dirty="0"/>
          </a:p>
        </p:txBody>
      </p:sp>
      <p:sp>
        <p:nvSpPr>
          <p:cNvPr id="31" name="TextBox 30">
            <a:extLst>
              <a:ext uri="{FF2B5EF4-FFF2-40B4-BE49-F238E27FC236}">
                <a16:creationId xmlns:a16="http://schemas.microsoft.com/office/drawing/2014/main" id="{1D080965-E1B8-C68F-1454-5463C5FF6B9D}"/>
              </a:ext>
            </a:extLst>
          </p:cNvPr>
          <p:cNvSpPr txBox="1"/>
          <p:nvPr/>
        </p:nvSpPr>
        <p:spPr>
          <a:xfrm>
            <a:off x="501442" y="1490232"/>
            <a:ext cx="7095006" cy="1552989"/>
          </a:xfrm>
          <a:prstGeom prst="rect">
            <a:avLst/>
          </a:prstGeom>
          <a:noFill/>
        </p:spPr>
        <p:txBody>
          <a:bodyPr wrap="square">
            <a:spAutoFit/>
          </a:bodyPr>
          <a:lstStyle/>
          <a:p>
            <a:pPr>
              <a:lnSpc>
                <a:spcPct val="115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The following graph shows the routes through a large park.</a:t>
            </a:r>
          </a:p>
          <a:p>
            <a:pPr>
              <a:lnSpc>
                <a:spcPct val="115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Use Dijkstra’s algorithm to find the shortest path from point A to point 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2" name="Picture 31" descr="A picture containing text, watch&#10;&#10;Description automatically generated">
            <a:extLst>
              <a:ext uri="{FF2B5EF4-FFF2-40B4-BE49-F238E27FC236}">
                <a16:creationId xmlns:a16="http://schemas.microsoft.com/office/drawing/2014/main" id="{430F23B7-2875-FC45-13A7-6BBDC28A5980}"/>
              </a:ext>
            </a:extLst>
          </p:cNvPr>
          <p:cNvPicPr>
            <a:picLocks noChangeAspect="1"/>
          </p:cNvPicPr>
          <p:nvPr/>
        </p:nvPicPr>
        <p:blipFill rotWithShape="1">
          <a:blip r:embed="rId2"/>
          <a:srcRect t="10430"/>
          <a:stretch/>
        </p:blipFill>
        <p:spPr bwMode="auto">
          <a:xfrm>
            <a:off x="183250" y="2941380"/>
            <a:ext cx="7731390" cy="37788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791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13840" y="229616"/>
            <a:ext cx="9725026" cy="902208"/>
          </a:xfrm>
        </p:spPr>
        <p:txBody>
          <a:bodyPr/>
          <a:lstStyle/>
          <a:p>
            <a:pPr algn="ctr">
              <a:lnSpc>
                <a:spcPct val="115000"/>
              </a:lnSpc>
              <a:spcAft>
                <a:spcPts val="800"/>
              </a:spcAft>
            </a:pPr>
            <a:r>
              <a:rPr lang="en-US" sz="4400" dirty="0">
                <a:effectLst/>
                <a:latin typeface="Bookman Old Style" panose="02050604050505020204" pitchFamily="18" charset="0"/>
                <a:ea typeface="Calibri" panose="020F0502020204030204" pitchFamily="34" charset="0"/>
                <a:cs typeface="Times New Roman" panose="02020603050405020304" pitchFamily="18" charset="0"/>
              </a:rPr>
              <a:t>Limitations</a:t>
            </a:r>
            <a:endParaRPr lang="en-US" sz="4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026614D-21E6-483C-8FE2-C9CF4346C75C}"/>
              </a:ext>
            </a:extLst>
          </p:cNvPr>
          <p:cNvSpPr>
            <a:spLocks noGrp="1"/>
          </p:cNvSpPr>
          <p:nvPr>
            <p:ph sz="half" idx="1"/>
          </p:nvPr>
        </p:nvSpPr>
        <p:spPr>
          <a:xfrm>
            <a:off x="1778000" y="1391920"/>
            <a:ext cx="9906000" cy="5236464"/>
          </a:xfrm>
        </p:spPr>
        <p:txBody>
          <a:bodyPr>
            <a:normAutofit fontScale="40000" lnSpcReduction="20000"/>
          </a:bodyPr>
          <a:lstStyle/>
          <a:p>
            <a:pPr marL="571500" indent="-571500" algn="l">
              <a:lnSpc>
                <a:spcPct val="170000"/>
              </a:lnSpc>
              <a:spcAft>
                <a:spcPts val="800"/>
              </a:spcAft>
              <a:buFont typeface="Arial" panose="020B0604020202020204" pitchFamily="34" charset="0"/>
              <a:buChar char="•"/>
            </a:pPr>
            <a:r>
              <a:rPr lang="en-US" sz="3800" dirty="0">
                <a:effectLst/>
                <a:latin typeface="Bookman Old Style" panose="02050604050505020204" pitchFamily="18" charset="0"/>
                <a:ea typeface="Calibri" panose="020F0502020204030204" pitchFamily="34" charset="0"/>
                <a:cs typeface="Times New Roman" panose="02020603050405020304" pitchFamily="18" charset="0"/>
              </a:rPr>
              <a:t>A lack of heuristics: Dijkstra’s algorithm has no notion of the overall shortest direction to the end goal, so it will actually spend a lot of time searching in completely the wrong direction if the routes in the wrong direction are shorter than the route in the correct direction. It will find the shortest route in the end but it will waste a lot of time.</a:t>
            </a:r>
          </a:p>
          <a:p>
            <a:pPr marL="571500" indent="-571500" algn="l">
              <a:lnSpc>
                <a:spcPct val="170000"/>
              </a:lnSpc>
              <a:spcAft>
                <a:spcPts val="800"/>
              </a:spcAft>
              <a:buFont typeface="Arial" panose="020B0604020202020204" pitchFamily="34" charset="0"/>
              <a:buChar char="•"/>
            </a:pPr>
            <a:r>
              <a:rPr lang="en-US" sz="3800" dirty="0">
                <a:effectLst/>
                <a:latin typeface="Bookman Old Style" panose="02050604050505020204" pitchFamily="18" charset="0"/>
                <a:ea typeface="Calibri" panose="020F0502020204030204" pitchFamily="34" charset="0"/>
                <a:cs typeface="Times New Roman" panose="02020603050405020304" pitchFamily="18" charset="0"/>
              </a:rPr>
              <a:t>In small networks this isn’t a problem but when you have massive networks (like road networks or the internet) then it will result in massive inefficiencies.</a:t>
            </a:r>
          </a:p>
          <a:p>
            <a:pPr marL="571500" indent="-571500" algn="l">
              <a:lnSpc>
                <a:spcPct val="170000"/>
              </a:lnSpc>
              <a:spcAft>
                <a:spcPts val="800"/>
              </a:spcAft>
              <a:buFont typeface="Arial" panose="020B0604020202020204" pitchFamily="34" charset="0"/>
              <a:buChar char="•"/>
            </a:pPr>
            <a:r>
              <a:rPr lang="en-US" sz="3800" dirty="0">
                <a:effectLst/>
                <a:latin typeface="Bookman Old Style" panose="02050604050505020204" pitchFamily="18" charset="0"/>
                <a:ea typeface="Calibri" panose="020F0502020204030204" pitchFamily="34" charset="0"/>
                <a:cs typeface="Times New Roman" panose="02020603050405020304" pitchFamily="18" charset="0"/>
              </a:rPr>
              <a:t>Negative Weighted Costs: On physical networks with physical distances you can’t have negative weights, but one some networks where you are calculating costs you might have negative costs for a particular leg. Dijkstra’s cant handle these negative costs.</a:t>
            </a:r>
          </a:p>
          <a:p>
            <a:pPr marL="571500" indent="-571500" algn="l">
              <a:lnSpc>
                <a:spcPct val="170000"/>
              </a:lnSpc>
              <a:spcAft>
                <a:spcPts val="800"/>
              </a:spcAft>
              <a:buFont typeface="Arial" panose="020B0604020202020204" pitchFamily="34" charset="0"/>
              <a:buChar char="•"/>
            </a:pPr>
            <a:r>
              <a:rPr lang="en-US" sz="3800" dirty="0">
                <a:effectLst/>
                <a:latin typeface="Bookman Old Style" panose="02050604050505020204" pitchFamily="18" charset="0"/>
                <a:ea typeface="Calibri" panose="020F0502020204030204" pitchFamily="34" charset="0"/>
                <a:cs typeface="Times New Roman" panose="02020603050405020304" pitchFamily="18" charset="0"/>
              </a:rPr>
              <a:t>Directed networks: Dijkstra’s algorithm doesn’t always work best when there are directed networks (such as motorways that only run in one direction.</a:t>
            </a:r>
          </a:p>
          <a:p>
            <a:endParaRPr lang="en-US" dirty="0"/>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06939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720080" y="2053379"/>
            <a:ext cx="6056369" cy="2264112"/>
          </a:xfrm>
        </p:spPr>
        <p:txBody>
          <a:bodyPr/>
          <a:lstStyle/>
          <a:p>
            <a:r>
              <a:rPr lang="en-US" dirty="0"/>
              <a:t>A *(Star) Algorithm </a:t>
            </a:r>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707789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2750312" y="276542"/>
            <a:ext cx="8232648" cy="666116"/>
          </a:xfrm>
        </p:spPr>
        <p:txBody>
          <a:bodyPr>
            <a:normAutofit fontScale="90000"/>
          </a:bodyPr>
          <a:lstStyle/>
          <a:p>
            <a:pPr algn="ctr"/>
            <a:r>
              <a:rPr lang="en-US" dirty="0"/>
              <a:t>A * Algorithm</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16"/>
          </p:nvPr>
        </p:nvSpPr>
        <p:spPr>
          <a:xfrm>
            <a:off x="2001521" y="1449070"/>
            <a:ext cx="5140960" cy="5008880"/>
          </a:xfrm>
        </p:spPr>
        <p:txBody>
          <a:bodyPr vert="horz" lIns="91440" tIns="45720" rIns="91440" bIns="45720" rtlCol="0" anchor="t">
            <a:normAutofit/>
          </a:bodyPr>
          <a:lstStyle/>
          <a:p>
            <a:pPr>
              <a:lnSpc>
                <a:spcPct val="150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One of the biggest problems with Dijkstra’s algorithm is that it is that it has the potential to be inefficient when searching for the shortest path, because it just looks for the next shortest leg. </a:t>
            </a:r>
          </a:p>
          <a:p>
            <a:pPr>
              <a:lnSpc>
                <a:spcPct val="150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It simply checks each vertex looking for the shortest path, even if that takes you away from your destination – it pays no attention to direction.</a:t>
            </a:r>
          </a:p>
          <a:p>
            <a:pPr>
              <a:lnSpc>
                <a:spcPct val="150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With larger, more complex problems, that can be a time-consuming drawback.</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3"/>
          </p:nvPr>
        </p:nvSpPr>
        <p:spPr>
          <a:xfrm>
            <a:off x="8808720" y="1976120"/>
            <a:ext cx="2468880" cy="457200"/>
          </a:xfrm>
        </p:spPr>
        <p:txBody>
          <a:bodyPr/>
          <a:lstStyle/>
          <a:p>
            <a:pPr algn="ctr"/>
            <a:r>
              <a:rPr lang="en-ZA" dirty="0"/>
              <a:t>A *</a:t>
            </a:r>
          </a:p>
        </p:txBody>
      </p:sp>
      <p:sp>
        <p:nvSpPr>
          <p:cNvPr id="8" name="Text Placeholder 7">
            <a:extLst>
              <a:ext uri="{FF2B5EF4-FFF2-40B4-BE49-F238E27FC236}">
                <a16:creationId xmlns:a16="http://schemas.microsoft.com/office/drawing/2014/main" id="{C9E6EB39-B15D-4FE6-A30D-18F0F416CC9D}"/>
              </a:ext>
            </a:extLst>
          </p:cNvPr>
          <p:cNvSpPr>
            <a:spLocks noGrp="1"/>
          </p:cNvSpPr>
          <p:nvPr>
            <p:ph type="body" sz="quarter" idx="18"/>
          </p:nvPr>
        </p:nvSpPr>
        <p:spPr>
          <a:xfrm>
            <a:off x="7620000" y="2625344"/>
            <a:ext cx="4409440" cy="3348736"/>
          </a:xfrm>
          <a:solidFill>
            <a:schemeClr val="accent3">
              <a:lumMod val="20000"/>
              <a:lumOff val="80000"/>
            </a:schemeClr>
          </a:solidFill>
          <a:scene3d>
            <a:camera prst="perspectiveLeft"/>
            <a:lightRig rig="threePt" dir="t"/>
          </a:scene3d>
        </p:spPr>
        <p:txBody>
          <a:bodyPr/>
          <a:lstStyle/>
          <a:p>
            <a:pPr marL="0" indent="0">
              <a:lnSpc>
                <a:spcPct val="150000"/>
              </a:lnSpc>
              <a:spcAft>
                <a:spcPts val="800"/>
              </a:spcAft>
              <a:buNone/>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A* algorithm is based on Dijkstra but adds an extra heuristic (h) value – an ‘intelligent guess’ on how far we have to go to reach the destination most efficiently.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B6D5B665-A640-4C90-A812-51AFE038FDF2}"/>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1672070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2750312" y="276542"/>
            <a:ext cx="8232648" cy="666116"/>
          </a:xfrm>
        </p:spPr>
        <p:txBody>
          <a:bodyPr>
            <a:normAutofit fontScale="90000"/>
          </a:bodyPr>
          <a:lstStyle/>
          <a:p>
            <a:pPr algn="ctr"/>
            <a:r>
              <a:rPr lang="en-US" dirty="0"/>
              <a:t>A * Algorithm</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16"/>
          </p:nvPr>
        </p:nvSpPr>
        <p:spPr>
          <a:xfrm>
            <a:off x="2001521" y="1449070"/>
            <a:ext cx="5140960" cy="5008880"/>
          </a:xfrm>
        </p:spPr>
        <p:txBody>
          <a:bodyPr vert="horz" lIns="91440" tIns="45720" rIns="91440" bIns="45720" rtlCol="0" anchor="t">
            <a:normAutofit fontScale="85000" lnSpcReduction="20000"/>
          </a:bodyPr>
          <a:lstStyle/>
          <a:p>
            <a:pPr>
              <a:lnSpc>
                <a:spcPct val="150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The A algorithm* is a popular pathfinding and graph traversal algorithm used to find the shortest path from a starting node to a target node. </a:t>
            </a:r>
          </a:p>
          <a:p>
            <a:pPr marL="0" indent="0">
              <a:lnSpc>
                <a:spcPct val="150000"/>
              </a:lnSpc>
              <a:spcAft>
                <a:spcPts val="800"/>
              </a:spcAft>
              <a:buNone/>
            </a:pPr>
            <a:r>
              <a:rPr lang="en-US" sz="1800" dirty="0">
                <a:latin typeface="Bookman Old Style" panose="02050604050505020204" pitchFamily="18" charset="0"/>
                <a:ea typeface="Calibri" panose="020F0502020204030204" pitchFamily="34" charset="0"/>
                <a:cs typeface="Times New Roman" panose="02020603050405020304" pitchFamily="18" charset="0"/>
              </a:rPr>
              <a:t>It is</a:t>
            </a:r>
          </a:p>
          <a:p>
            <a:pPr>
              <a:lnSpc>
                <a:spcPct val="150000"/>
              </a:lnSpc>
              <a:spcAft>
                <a:spcPts val="800"/>
              </a:spcAft>
              <a:buFont typeface="Wingdings" panose="05000000000000000000" pitchFamily="2" charset="2"/>
              <a:buChar char="ü"/>
            </a:pPr>
            <a:r>
              <a:rPr lang="en-US" sz="1800" dirty="0">
                <a:latin typeface="Bookman Old Style" panose="02050604050505020204" pitchFamily="18" charset="0"/>
                <a:ea typeface="Calibri" panose="020F0502020204030204" pitchFamily="34" charset="0"/>
                <a:cs typeface="Times New Roman" panose="02020603050405020304" pitchFamily="18" charset="0"/>
              </a:rPr>
              <a:t>Heuristic-Based: Combines the cost to reach the current node and an estimated cost to reach the goal, optimizing the search process.</a:t>
            </a:r>
          </a:p>
          <a:p>
            <a:pPr>
              <a:lnSpc>
                <a:spcPct val="150000"/>
              </a:lnSpc>
              <a:spcAft>
                <a:spcPts val="800"/>
              </a:spcAft>
              <a:buFont typeface="Wingdings" panose="05000000000000000000" pitchFamily="2" charset="2"/>
              <a:buChar char="ü"/>
            </a:pPr>
            <a:r>
              <a:rPr lang="en-US" sz="1800" dirty="0">
                <a:latin typeface="Bookman Old Style" panose="02050604050505020204" pitchFamily="18" charset="0"/>
                <a:ea typeface="Calibri" panose="020F0502020204030204" pitchFamily="34" charset="0"/>
                <a:cs typeface="Times New Roman" panose="02020603050405020304" pitchFamily="18" charset="0"/>
              </a:rPr>
              <a:t>Optimal and Complete: Guarantees finding the shortest path if the heuristic is admissible (never overestimates the true cost).</a:t>
            </a:r>
          </a:p>
          <a:p>
            <a:pPr>
              <a:lnSpc>
                <a:spcPct val="150000"/>
              </a:lnSpc>
              <a:spcAft>
                <a:spcPts val="800"/>
              </a:spcAft>
            </a:pPr>
            <a:endParaRPr lang="en-US" sz="1800" dirty="0">
              <a:latin typeface="Bookman Old Style" panose="02050604050505020204" pitchFamily="18" charset="0"/>
              <a:ea typeface="Calibri" panose="020F0502020204030204" pitchFamily="34" charset="0"/>
              <a:cs typeface="Times New Roman" panose="02020603050405020304" pitchFamily="18" charset="0"/>
            </a:endParaRPr>
          </a:p>
          <a:p>
            <a:pPr marL="0" indent="0">
              <a:lnSpc>
                <a:spcPct val="150000"/>
              </a:lnSpc>
              <a:spcAft>
                <a:spcPts val="800"/>
              </a:spcAft>
              <a:buNone/>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It is widely used in fields such as AI, robotics, and game development due to its efficiency and accuracy.</a:t>
            </a:r>
          </a:p>
        </p:txBody>
      </p:sp>
      <p:sp>
        <p:nvSpPr>
          <p:cNvPr id="8" name="Text Placeholder 7">
            <a:extLst>
              <a:ext uri="{FF2B5EF4-FFF2-40B4-BE49-F238E27FC236}">
                <a16:creationId xmlns:a16="http://schemas.microsoft.com/office/drawing/2014/main" id="{C9E6EB39-B15D-4FE6-A30D-18F0F416CC9D}"/>
              </a:ext>
            </a:extLst>
          </p:cNvPr>
          <p:cNvSpPr>
            <a:spLocks noGrp="1"/>
          </p:cNvSpPr>
          <p:nvPr>
            <p:ph type="body" sz="quarter" idx="18"/>
          </p:nvPr>
        </p:nvSpPr>
        <p:spPr>
          <a:xfrm>
            <a:off x="7510943" y="1754632"/>
            <a:ext cx="4409440" cy="3348736"/>
          </a:xfrm>
          <a:solidFill>
            <a:schemeClr val="accent3">
              <a:lumMod val="20000"/>
              <a:lumOff val="80000"/>
            </a:schemeClr>
          </a:solidFill>
          <a:scene3d>
            <a:camera prst="perspectiveLeft"/>
            <a:lightRig rig="threePt" dir="t"/>
          </a:scene3d>
        </p:spPr>
        <p:txBody>
          <a:bodyPr/>
          <a:lstStyle/>
          <a:p>
            <a:pPr marL="0" indent="0">
              <a:lnSpc>
                <a:spcPct val="150000"/>
              </a:lnSpc>
              <a:spcAft>
                <a:spcPts val="800"/>
              </a:spcAft>
              <a:buNone/>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A* algorithm is based on Dijkstra but adds an extra heuristic (h) value – an ‘intelligent guess’ on how far we have to go to reach the destination most efficiently.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B6D5B665-A640-4C90-A812-51AFE038FDF2}"/>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81703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491614" y="378454"/>
            <a:ext cx="10182226" cy="648209"/>
          </a:xfrm>
        </p:spPr>
        <p:txBody>
          <a:bodyPr>
            <a:normAutofit/>
          </a:bodyPr>
          <a:lstStyle/>
          <a:p>
            <a:r>
              <a:rPr lang="en-ZA" sz="2800" cap="none" dirty="0"/>
              <a:t>How to calculate the Shortest Part using A * Algorithm</a:t>
            </a:r>
          </a:p>
        </p:txBody>
      </p:sp>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18</a:t>
            </a:fld>
            <a:endParaRPr lang="en-US" dirty="0"/>
          </a:p>
        </p:txBody>
      </p:sp>
      <p:sp>
        <p:nvSpPr>
          <p:cNvPr id="32" name="Oval 31">
            <a:extLst>
              <a:ext uri="{FF2B5EF4-FFF2-40B4-BE49-F238E27FC236}">
                <a16:creationId xmlns:a16="http://schemas.microsoft.com/office/drawing/2014/main" id="{20F06F09-4D82-3748-AED7-2C0611810068}"/>
              </a:ext>
              <a:ext uri="{C183D7F6-B498-43B3-948B-1728B52AA6E4}">
                <adec:decorative xmlns:adec="http://schemas.microsoft.com/office/drawing/2017/decorative" val="1"/>
              </a:ext>
            </a:extLst>
          </p:cNvPr>
          <p:cNvSpPr/>
          <p:nvPr/>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CC60C07F-C64B-CA40-9D84-ABB3079F81A9}"/>
              </a:ext>
              <a:ext uri="{C183D7F6-B498-43B3-948B-1728B52AA6E4}">
                <adec:decorative xmlns:adec="http://schemas.microsoft.com/office/drawing/2017/decorative" val="1"/>
              </a:ext>
            </a:extLst>
          </p:cNvPr>
          <p:cNvCxnSpPr>
            <a:cxnSpLocks/>
          </p:cNvCxnSpPr>
          <p:nvPr/>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EADCA46-378E-3D45-B9B9-35A5CC4183B4}"/>
              </a:ext>
              <a:ext uri="{C183D7F6-B498-43B3-948B-1728B52AA6E4}">
                <adec:decorative xmlns:adec="http://schemas.microsoft.com/office/drawing/2017/decorative" val="1"/>
              </a:ext>
            </a:extLst>
          </p:cNvPr>
          <p:cNvSpPr/>
          <p:nvPr/>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 Star) Search Algorithm with Solved Example in Artificial Intelligence ">
            <a:hlinkClick r:id="" action="ppaction://media"/>
            <a:extLst>
              <a:ext uri="{FF2B5EF4-FFF2-40B4-BE49-F238E27FC236}">
                <a16:creationId xmlns:a16="http://schemas.microsoft.com/office/drawing/2014/main" id="{01DE27FD-F045-905B-6332-E14094F258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9946" y="1330854"/>
            <a:ext cx="10658854" cy="5342604"/>
          </a:xfrm>
          <a:prstGeom prst="rect">
            <a:avLst/>
          </a:prstGeom>
        </p:spPr>
      </p:pic>
    </p:spTree>
    <p:extLst>
      <p:ext uri="{BB962C8B-B14F-4D97-AF65-F5344CB8AC3E}">
        <p14:creationId xmlns:p14="http://schemas.microsoft.com/office/powerpoint/2010/main" val="425246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48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33ED-C889-60AB-500A-BF0DA992B942}"/>
              </a:ext>
            </a:extLst>
          </p:cNvPr>
          <p:cNvSpPr>
            <a:spLocks noGrp="1"/>
          </p:cNvSpPr>
          <p:nvPr>
            <p:ph type="title"/>
          </p:nvPr>
        </p:nvSpPr>
        <p:spPr>
          <a:xfrm>
            <a:off x="762000" y="510032"/>
            <a:ext cx="6800850" cy="1002042"/>
          </a:xfrm>
        </p:spPr>
        <p:txBody>
          <a:bodyPr/>
          <a:lstStyle/>
          <a:p>
            <a:pPr algn="ctr"/>
            <a:r>
              <a:rPr lang="en-US" dirty="0"/>
              <a:t>Activity</a:t>
            </a:r>
          </a:p>
        </p:txBody>
      </p:sp>
      <p:sp>
        <p:nvSpPr>
          <p:cNvPr id="3" name="Text Placeholder 2">
            <a:extLst>
              <a:ext uri="{FF2B5EF4-FFF2-40B4-BE49-F238E27FC236}">
                <a16:creationId xmlns:a16="http://schemas.microsoft.com/office/drawing/2014/main" id="{2DC20F75-BC07-C313-5710-74E383CCBC9C}"/>
              </a:ext>
            </a:extLst>
          </p:cNvPr>
          <p:cNvSpPr>
            <a:spLocks noGrp="1"/>
          </p:cNvSpPr>
          <p:nvPr>
            <p:ph type="body" sz="quarter" idx="13"/>
          </p:nvPr>
        </p:nvSpPr>
        <p:spPr>
          <a:xfrm>
            <a:off x="477520" y="1408355"/>
            <a:ext cx="7528560" cy="1898263"/>
          </a:xfrm>
        </p:spPr>
        <p:txBody>
          <a:bodyPr/>
          <a:lstStyle/>
          <a:p>
            <a:r>
              <a:rPr lang="en-US" dirty="0">
                <a:latin typeface="Bookman Old Style" panose="02050604050505020204" pitchFamily="18" charset="0"/>
              </a:rPr>
              <a:t>Find the shortest route from node A to node J using the A* algorithm.</a:t>
            </a:r>
          </a:p>
          <a:p>
            <a:r>
              <a:rPr lang="en-US" dirty="0">
                <a:latin typeface="Bookman Old Style" panose="02050604050505020204" pitchFamily="18" charset="0"/>
              </a:rPr>
              <a:t>Note that you are given the heuristic values (h) in green, and the movement cost values (g), in red</a:t>
            </a:r>
          </a:p>
          <a:p>
            <a:endParaRPr lang="en-US" dirty="0"/>
          </a:p>
        </p:txBody>
      </p:sp>
      <p:sp>
        <p:nvSpPr>
          <p:cNvPr id="6" name="Slide Number Placeholder 5">
            <a:extLst>
              <a:ext uri="{FF2B5EF4-FFF2-40B4-BE49-F238E27FC236}">
                <a16:creationId xmlns:a16="http://schemas.microsoft.com/office/drawing/2014/main" id="{7573A05D-F4C3-A22A-0315-8AF49580E9DF}"/>
              </a:ext>
            </a:extLst>
          </p:cNvPr>
          <p:cNvSpPr>
            <a:spLocks noGrp="1"/>
          </p:cNvSpPr>
          <p:nvPr>
            <p:ph type="sldNum" sz="quarter" idx="12"/>
          </p:nvPr>
        </p:nvSpPr>
        <p:spPr/>
        <p:txBody>
          <a:bodyPr/>
          <a:lstStyle/>
          <a:p>
            <a:fld id="{B5CEABB6-07DC-46E8-9B57-56EC44A396E5}" type="slidenum">
              <a:rPr lang="en-US" smtClean="0"/>
              <a:pPr/>
              <a:t>19</a:t>
            </a:fld>
            <a:endParaRPr lang="en-US" dirty="0"/>
          </a:p>
        </p:txBody>
      </p:sp>
      <p:pic>
        <p:nvPicPr>
          <p:cNvPr id="13" name="Picture 12" descr="Chart&#10;&#10;Description automatically generated">
            <a:extLst>
              <a:ext uri="{FF2B5EF4-FFF2-40B4-BE49-F238E27FC236}">
                <a16:creationId xmlns:a16="http://schemas.microsoft.com/office/drawing/2014/main" id="{A906A24C-5179-BA57-05C0-D6B472EAD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984" y="3165791"/>
            <a:ext cx="5158904" cy="31029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2138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898524"/>
            <a:ext cx="6343650" cy="1325880"/>
          </a:xfrm>
        </p:spPr>
        <p:txBody>
          <a:bodyPr>
            <a:normAutofit/>
          </a:bodyPr>
          <a:lstStyle/>
          <a:p>
            <a:r>
              <a:rPr lang="en-ZA" dirty="0"/>
              <a:t>Objectives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283901" y="1816274"/>
            <a:ext cx="7716033" cy="4734837"/>
          </a:xfrm>
        </p:spPr>
        <p:txBody>
          <a:bodyPr>
            <a:normAutofit fontScale="85000" lnSpcReduction="20000"/>
          </a:bodyPr>
          <a:lstStyle/>
          <a:p>
            <a:pPr>
              <a:lnSpc>
                <a:spcPct val="150000"/>
              </a:lnSpc>
            </a:pPr>
            <a:r>
              <a:rPr lang="en-US" sz="2400" dirty="0">
                <a:latin typeface="Bookman Old Style" panose="02050604050505020204" pitchFamily="18" charset="0"/>
              </a:rPr>
              <a:t>At the end of the lesson students should be able to:</a:t>
            </a:r>
          </a:p>
          <a:p>
            <a:pPr marL="342900" indent="-342900">
              <a:lnSpc>
                <a:spcPct val="150000"/>
              </a:lnSpc>
              <a:buFont typeface="Arial" panose="020B0604020202020204" pitchFamily="34" charset="0"/>
              <a:buChar char="•"/>
            </a:pPr>
            <a:r>
              <a:rPr lang="en-US" sz="2400" dirty="0">
                <a:latin typeface="Bookman Old Style" panose="02050604050505020204" pitchFamily="18" charset="0"/>
              </a:rPr>
              <a:t>State what is Artificial intelligence</a:t>
            </a:r>
          </a:p>
          <a:p>
            <a:pPr marL="285750" indent="-285750">
              <a:lnSpc>
                <a:spcPct val="150000"/>
              </a:lnSpc>
              <a:buFont typeface="Arial" panose="020B0604020202020204" pitchFamily="34" charset="0"/>
              <a:buChar char="•"/>
            </a:pPr>
            <a:r>
              <a:rPr lang="en-US" sz="2400" dirty="0">
                <a:latin typeface="Bookman Old Style" panose="02050604050505020204" pitchFamily="18" charset="0"/>
              </a:rPr>
              <a:t>The purpose of graphs in artificial intelligence</a:t>
            </a:r>
          </a:p>
          <a:p>
            <a:pPr marL="285750" indent="-285750">
              <a:lnSpc>
                <a:spcPct val="150000"/>
              </a:lnSpc>
              <a:buFont typeface="Arial" panose="020B0604020202020204" pitchFamily="34" charset="0"/>
              <a:buChar char="•"/>
            </a:pPr>
            <a:r>
              <a:rPr lang="en-US" sz="2400" dirty="0">
                <a:latin typeface="Bookman Old Style" panose="02050604050505020204" pitchFamily="18" charset="0"/>
              </a:rPr>
              <a:t>Comprehend how graphs represent relationships and structures in AI applications.</a:t>
            </a:r>
          </a:p>
          <a:p>
            <a:pPr marL="285750" indent="-285750">
              <a:lnSpc>
                <a:spcPct val="150000"/>
              </a:lnSpc>
              <a:buFont typeface="Arial" panose="020B0604020202020204" pitchFamily="34" charset="0"/>
              <a:buChar char="•"/>
            </a:pPr>
            <a:r>
              <a:rPr lang="en-US" sz="2400" dirty="0">
                <a:latin typeface="Bookman Old Style" panose="02050604050505020204" pitchFamily="18" charset="0"/>
              </a:rPr>
              <a:t>Recognize the use of graphs in various AI tasks such as search algorithms, knowledge representation, and social network analysis.  </a:t>
            </a:r>
          </a:p>
          <a:p>
            <a:pPr marL="285750" indent="-285750">
              <a:lnSpc>
                <a:spcPct val="150000"/>
              </a:lnSpc>
              <a:buFont typeface="Arial" panose="020B0604020202020204" pitchFamily="34" charset="0"/>
              <a:buChar char="•"/>
            </a:pPr>
            <a:r>
              <a:rPr lang="en-US" sz="2400" dirty="0">
                <a:latin typeface="Bookman Old Style" panose="02050604050505020204" pitchFamily="18" charset="0"/>
              </a:rPr>
              <a:t>Use A* (Star) algorithm to find the short point in a graph</a:t>
            </a:r>
          </a:p>
          <a:p>
            <a:pPr marL="285750" indent="-285750">
              <a:lnSpc>
                <a:spcPct val="150000"/>
              </a:lnSpc>
              <a:buFont typeface="Arial" panose="020B0604020202020204" pitchFamily="34" charset="0"/>
              <a:buChar char="•"/>
            </a:pPr>
            <a:r>
              <a:rPr lang="en-US" sz="2400" dirty="0">
                <a:latin typeface="Bookman Old Style" panose="02050604050505020204" pitchFamily="18" charset="0"/>
              </a:rPr>
              <a:t>Use Dijkstra’s algorithms to find the shortest path in a graph</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pic>
        <p:nvPicPr>
          <p:cNvPr id="5" name="Picture 4" descr="A picture containing shape&#10;&#10;Description automatically generated">
            <a:extLst>
              <a:ext uri="{FF2B5EF4-FFF2-40B4-BE49-F238E27FC236}">
                <a16:creationId xmlns:a16="http://schemas.microsoft.com/office/drawing/2014/main" id="{B018A2A6-5EB6-16D8-9940-F4A50703AF04}"/>
              </a:ext>
            </a:extLst>
          </p:cNvPr>
          <p:cNvPicPr>
            <a:picLocks noChangeAspect="1"/>
          </p:cNvPicPr>
          <p:nvPr/>
        </p:nvPicPr>
        <p:blipFill>
          <a:blip r:embed="rId2"/>
          <a:stretch>
            <a:fillRect/>
          </a:stretch>
        </p:blipFill>
        <p:spPr>
          <a:xfrm>
            <a:off x="2042160" y="4084320"/>
            <a:ext cx="1941415" cy="1910080"/>
          </a:xfrm>
          <a:prstGeom prst="rect">
            <a:avLst/>
          </a:prstGeom>
          <a:ln>
            <a:noFill/>
          </a:ln>
          <a:effectLst>
            <a:softEdge rad="112500"/>
          </a:effectLst>
        </p:spPr>
      </p:pic>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491614" y="378454"/>
            <a:ext cx="10182226" cy="648209"/>
          </a:xfrm>
        </p:spPr>
        <p:txBody>
          <a:bodyPr>
            <a:normAutofit/>
          </a:bodyPr>
          <a:lstStyle/>
          <a:p>
            <a:r>
              <a:rPr lang="en-ZA" sz="2800" cap="none" dirty="0"/>
              <a:t>How to calculate the Shortest Part using A * Algorithm</a:t>
            </a:r>
          </a:p>
        </p:txBody>
      </p:sp>
      <p:sp>
        <p:nvSpPr>
          <p:cNvPr id="60" name="Slide Number Placeholder 59">
            <a:extLst>
              <a:ext uri="{FF2B5EF4-FFF2-40B4-BE49-F238E27FC236}">
                <a16:creationId xmlns:a16="http://schemas.microsoft.com/office/drawing/2014/main" id="{FF34679F-7E8E-4242-BA88-639B44A7587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20</a:t>
            </a:fld>
            <a:endParaRPr lang="en-US" dirty="0"/>
          </a:p>
        </p:txBody>
      </p:sp>
      <p:sp>
        <p:nvSpPr>
          <p:cNvPr id="32" name="Oval 31">
            <a:extLst>
              <a:ext uri="{FF2B5EF4-FFF2-40B4-BE49-F238E27FC236}">
                <a16:creationId xmlns:a16="http://schemas.microsoft.com/office/drawing/2014/main" id="{20F06F09-4D82-3748-AED7-2C0611810068}"/>
              </a:ext>
              <a:ext uri="{C183D7F6-B498-43B3-948B-1728B52AA6E4}">
                <adec:decorative xmlns:adec="http://schemas.microsoft.com/office/drawing/2017/decorative" val="1"/>
              </a:ext>
            </a:extLst>
          </p:cNvPr>
          <p:cNvSpPr/>
          <p:nvPr/>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CC60C07F-C64B-CA40-9D84-ABB3079F81A9}"/>
              </a:ext>
              <a:ext uri="{C183D7F6-B498-43B3-948B-1728B52AA6E4}">
                <adec:decorative xmlns:adec="http://schemas.microsoft.com/office/drawing/2017/decorative" val="1"/>
              </a:ext>
            </a:extLst>
          </p:cNvPr>
          <p:cNvCxnSpPr>
            <a:cxnSpLocks/>
          </p:cNvCxnSpPr>
          <p:nvPr/>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EADCA46-378E-3D45-B9B9-35A5CC4183B4}"/>
              </a:ext>
              <a:ext uri="{C183D7F6-B498-43B3-948B-1728B52AA6E4}">
                <adec:decorative xmlns:adec="http://schemas.microsoft.com/office/drawing/2017/decorative" val="1"/>
              </a:ext>
            </a:extLst>
          </p:cNvPr>
          <p:cNvSpPr/>
          <p:nvPr/>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A star Search Algorithm to Move from start state to finite ">
            <a:hlinkClick r:id="" action="ppaction://media"/>
            <a:extLst>
              <a:ext uri="{FF2B5EF4-FFF2-40B4-BE49-F238E27FC236}">
                <a16:creationId xmlns:a16="http://schemas.microsoft.com/office/drawing/2014/main" id="{C2449013-FE8E-3E59-0C3C-8F03C29009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7760" y="1046797"/>
            <a:ext cx="10546080" cy="5674678"/>
          </a:xfrm>
          <a:prstGeom prst="rect">
            <a:avLst/>
          </a:prstGeom>
        </p:spPr>
      </p:pic>
    </p:spTree>
    <p:extLst>
      <p:ext uri="{BB962C8B-B14F-4D97-AF65-F5344CB8AC3E}">
        <p14:creationId xmlns:p14="http://schemas.microsoft.com/office/powerpoint/2010/main" val="275933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70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33ED-C889-60AB-500A-BF0DA992B942}"/>
              </a:ext>
            </a:extLst>
          </p:cNvPr>
          <p:cNvSpPr>
            <a:spLocks noGrp="1"/>
          </p:cNvSpPr>
          <p:nvPr>
            <p:ph type="title"/>
          </p:nvPr>
        </p:nvSpPr>
        <p:spPr>
          <a:xfrm>
            <a:off x="762000" y="510032"/>
            <a:ext cx="6800850" cy="1002042"/>
          </a:xfrm>
        </p:spPr>
        <p:txBody>
          <a:bodyPr/>
          <a:lstStyle/>
          <a:p>
            <a:pPr algn="ctr"/>
            <a:r>
              <a:rPr lang="en-US" dirty="0"/>
              <a:t>Activity</a:t>
            </a:r>
          </a:p>
        </p:txBody>
      </p:sp>
      <p:sp>
        <p:nvSpPr>
          <p:cNvPr id="3" name="Text Placeholder 2">
            <a:extLst>
              <a:ext uri="{FF2B5EF4-FFF2-40B4-BE49-F238E27FC236}">
                <a16:creationId xmlns:a16="http://schemas.microsoft.com/office/drawing/2014/main" id="{2DC20F75-BC07-C313-5710-74E383CCBC9C}"/>
              </a:ext>
            </a:extLst>
          </p:cNvPr>
          <p:cNvSpPr>
            <a:spLocks noGrp="1"/>
          </p:cNvSpPr>
          <p:nvPr>
            <p:ph type="body" sz="quarter" idx="13"/>
          </p:nvPr>
        </p:nvSpPr>
        <p:spPr>
          <a:xfrm>
            <a:off x="477520" y="1408355"/>
            <a:ext cx="7528560" cy="765885"/>
          </a:xfrm>
        </p:spPr>
        <p:txBody>
          <a:bodyPr/>
          <a:lstStyle/>
          <a:p>
            <a:r>
              <a:rPr lang="en-US" b="1" dirty="0"/>
              <a:t>Complete the work on the given worksheet</a:t>
            </a:r>
          </a:p>
          <a:p>
            <a:endParaRPr lang="en-US" dirty="0"/>
          </a:p>
        </p:txBody>
      </p:sp>
      <p:sp>
        <p:nvSpPr>
          <p:cNvPr id="6" name="Slide Number Placeholder 5">
            <a:extLst>
              <a:ext uri="{FF2B5EF4-FFF2-40B4-BE49-F238E27FC236}">
                <a16:creationId xmlns:a16="http://schemas.microsoft.com/office/drawing/2014/main" id="{7573A05D-F4C3-A22A-0315-8AF49580E9DF}"/>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93140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4" y="1122363"/>
            <a:ext cx="5486400" cy="2387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6080759" y="3602038"/>
            <a:ext cx="5486400" cy="1655762"/>
          </a:xfrm>
        </p:spPr>
        <p:txBody>
          <a:bodyPr bIns="0">
            <a:normAutofit/>
          </a:bodyPr>
          <a:lstStyle/>
          <a:p>
            <a:r>
              <a:rPr lang="en-US" dirty="0"/>
              <a:t>Mirjam Nilsson</a:t>
            </a:r>
          </a:p>
          <a:p>
            <a:r>
              <a:rPr lang="en-US" dirty="0"/>
              <a:t>206-555-0146</a:t>
            </a:r>
          </a:p>
          <a:p>
            <a:r>
              <a:rPr lang="en-US" dirty="0"/>
              <a:t>mirjam@contoso.com</a:t>
            </a:r>
          </a:p>
          <a:p>
            <a:r>
              <a:rPr lang="en-US" dirty="0"/>
              <a:t>www.contoso.com</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4672648" y="227964"/>
            <a:ext cx="6339840" cy="1325880"/>
          </a:xfrm>
        </p:spPr>
        <p:txBody>
          <a:bodyPr/>
          <a:lstStyle/>
          <a:p>
            <a:r>
              <a:rPr lang="en-US" dirty="0"/>
              <a:t>What is artificial intelligence?</a:t>
            </a:r>
          </a:p>
        </p:txBody>
      </p:sp>
      <p:sp>
        <p:nvSpPr>
          <p:cNvPr id="27" name="Text Placeholder 26">
            <a:extLst>
              <a:ext uri="{FF2B5EF4-FFF2-40B4-BE49-F238E27FC236}">
                <a16:creationId xmlns:a16="http://schemas.microsoft.com/office/drawing/2014/main" id="{430EFC93-5195-49E7-91E1-75A347D5E41B}"/>
              </a:ext>
            </a:extLst>
          </p:cNvPr>
          <p:cNvSpPr>
            <a:spLocks noGrp="1"/>
          </p:cNvSpPr>
          <p:nvPr>
            <p:ph type="body" sz="quarter" idx="19"/>
          </p:nvPr>
        </p:nvSpPr>
        <p:spPr>
          <a:xfrm>
            <a:off x="4356736" y="3073374"/>
            <a:ext cx="6522719" cy="524420"/>
          </a:xfrm>
        </p:spPr>
        <p:txBody>
          <a:bodyPr/>
          <a:lstStyle/>
          <a:p>
            <a:r>
              <a:rPr lang="en-US" dirty="0"/>
              <a:t>Machine learning and AI</a:t>
            </a:r>
          </a:p>
        </p:txBody>
      </p:sp>
      <p:sp>
        <p:nvSpPr>
          <p:cNvPr id="26" name="Text Placeholder 25">
            <a:extLst>
              <a:ext uri="{FF2B5EF4-FFF2-40B4-BE49-F238E27FC236}">
                <a16:creationId xmlns:a16="http://schemas.microsoft.com/office/drawing/2014/main" id="{BB8742E0-C216-468F-8B77-C0F53FD25808}"/>
              </a:ext>
            </a:extLst>
          </p:cNvPr>
          <p:cNvSpPr>
            <a:spLocks noGrp="1"/>
          </p:cNvSpPr>
          <p:nvPr>
            <p:ph type="body" sz="quarter" idx="18"/>
          </p:nvPr>
        </p:nvSpPr>
        <p:spPr>
          <a:xfrm>
            <a:off x="4246881" y="1801735"/>
            <a:ext cx="7333614" cy="949813"/>
          </a:xfrm>
        </p:spPr>
        <p:txBody>
          <a:bodyPr>
            <a:noAutofit/>
          </a:bodyPr>
          <a:lstStyle/>
          <a:p>
            <a:pPr>
              <a:lnSpc>
                <a:spcPct val="115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It is the ability for computers perform tasks that usually only a human would be able to do, such as decision making, speech recognition, etc.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5C5D1CA5-AA7F-4214-8924-E9A00B4337CD}"/>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sp>
        <p:nvSpPr>
          <p:cNvPr id="33" name="TextBox 32">
            <a:extLst>
              <a:ext uri="{FF2B5EF4-FFF2-40B4-BE49-F238E27FC236}">
                <a16:creationId xmlns:a16="http://schemas.microsoft.com/office/drawing/2014/main" id="{3BA00590-F0F4-DCAD-9B47-CFA5C4FA21A5}"/>
              </a:ext>
            </a:extLst>
          </p:cNvPr>
          <p:cNvSpPr txBox="1"/>
          <p:nvPr/>
        </p:nvSpPr>
        <p:spPr>
          <a:xfrm>
            <a:off x="4125912" y="3510650"/>
            <a:ext cx="8035608" cy="2644057"/>
          </a:xfrm>
          <a:prstGeom prst="rect">
            <a:avLst/>
          </a:prstGeom>
          <a:noFill/>
        </p:spPr>
        <p:txBody>
          <a:bodyPr wrap="square">
            <a:spAutoFit/>
          </a:bodyPr>
          <a:lstStyle/>
          <a:p>
            <a:pPr>
              <a:lnSpc>
                <a:spcPct val="150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Machine learning is a subset of artificial intelligence where computers learn to perform tasks without explicitly being programmed how to e.g. Email Spam filters.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With Machine Learning (ML) computers are fed historical training data and this data is used to produce a model from which predictions about previous unseen data can be made.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87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296160" y="500888"/>
            <a:ext cx="9794240" cy="912913"/>
          </a:xfrm>
        </p:spPr>
        <p:txBody>
          <a:bodyPr/>
          <a:lstStyle/>
          <a:p>
            <a:r>
              <a:rPr lang="en-US" dirty="0"/>
              <a:t>Machine learning and graph</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3523616" y="1915330"/>
            <a:ext cx="8056879" cy="1849628"/>
          </a:xfrm>
        </p:spPr>
        <p:txBody>
          <a:bodyPr vert="horz" lIns="91440" tIns="45720" rIns="91440" bIns="45720" rtlCol="0" anchor="t">
            <a:noAutofit/>
          </a:bodyPr>
          <a:lstStyle/>
          <a:p>
            <a:pPr>
              <a:lnSpc>
                <a:spcPct val="150000"/>
              </a:lnSpc>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Graph AI is the science of using Machine Learning on graphs to focus on the relationships between variables to achieve deeper insights. </a:t>
            </a:r>
          </a:p>
          <a:p>
            <a:pPr>
              <a:lnSpc>
                <a:spcPct val="150000"/>
              </a:lnSpc>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These include problems where centrality, connectivity, and path analysis play a key role in the analysis</a:t>
            </a:r>
            <a:endParaRPr lang="en-US" dirty="0"/>
          </a:p>
        </p:txBody>
      </p:sp>
      <p:sp>
        <p:nvSpPr>
          <p:cNvPr id="70" name="Text Placeholder 69">
            <a:extLst>
              <a:ext uri="{FF2B5EF4-FFF2-40B4-BE49-F238E27FC236}">
                <a16:creationId xmlns:a16="http://schemas.microsoft.com/office/drawing/2014/main" id="{C0199418-7058-49B4-86EA-CE4B3CCD4F32}"/>
              </a:ext>
            </a:extLst>
          </p:cNvPr>
          <p:cNvSpPr>
            <a:spLocks noGrp="1"/>
          </p:cNvSpPr>
          <p:nvPr>
            <p:ph type="body" sz="quarter" idx="19"/>
          </p:nvPr>
        </p:nvSpPr>
        <p:spPr>
          <a:xfrm>
            <a:off x="3556000" y="1391176"/>
            <a:ext cx="4094480" cy="534144"/>
          </a:xfrm>
        </p:spPr>
        <p:txBody>
          <a:bodyPr/>
          <a:lstStyle/>
          <a:p>
            <a:r>
              <a:rPr lang="en-US" sz="2400" dirty="0">
                <a:solidFill>
                  <a:srgbClr val="FFC000"/>
                </a:solidFill>
                <a:effectLst/>
                <a:latin typeface="Bookman Old Style" panose="02050604050505020204" pitchFamily="18" charset="0"/>
                <a:ea typeface="Calibri" panose="020F0502020204030204" pitchFamily="34" charset="0"/>
                <a:cs typeface="Times New Roman" panose="02020603050405020304" pitchFamily="18" charset="0"/>
              </a:rPr>
              <a:t>Graph AI</a:t>
            </a:r>
            <a:endParaRPr lang="en-US" sz="2400" dirty="0">
              <a:solidFill>
                <a:srgbClr val="FFC000"/>
              </a:solidFill>
            </a:endParaRPr>
          </a:p>
        </p:txBody>
      </p:sp>
      <p:sp>
        <p:nvSpPr>
          <p:cNvPr id="68" name="Text Placeholder 67">
            <a:extLst>
              <a:ext uri="{FF2B5EF4-FFF2-40B4-BE49-F238E27FC236}">
                <a16:creationId xmlns:a16="http://schemas.microsoft.com/office/drawing/2014/main" id="{C5A9125A-B202-417F-B5CA-681093F8A950}"/>
              </a:ext>
            </a:extLst>
          </p:cNvPr>
          <p:cNvSpPr>
            <a:spLocks noGrp="1"/>
          </p:cNvSpPr>
          <p:nvPr>
            <p:ph type="body" sz="quarter" idx="17"/>
          </p:nvPr>
        </p:nvSpPr>
        <p:spPr>
          <a:xfrm>
            <a:off x="4189094" y="4220200"/>
            <a:ext cx="7901306" cy="2544197"/>
          </a:xfrm>
        </p:spPr>
        <p:txBody>
          <a:bodyPr>
            <a:normAutofit/>
          </a:bodyPr>
          <a:lstStyle/>
          <a:p>
            <a:pPr>
              <a:lnSpc>
                <a:spcPct val="115000"/>
              </a:lnSpc>
              <a:spcAft>
                <a:spcPts val="800"/>
              </a:spcAft>
            </a:pPr>
            <a:r>
              <a:rPr lang="en-US" sz="1800" b="1" dirty="0">
                <a:solidFill>
                  <a:srgbClr val="FFC000"/>
                </a:solidFill>
                <a:effectLst/>
                <a:latin typeface="Bookman Old Style" panose="02050604050505020204" pitchFamily="18" charset="0"/>
                <a:ea typeface="Calibri" panose="020F0502020204030204" pitchFamily="34" charset="0"/>
                <a:cs typeface="Times New Roman" panose="02020603050405020304" pitchFamily="18" charset="0"/>
              </a:rPr>
              <a:t>What is a graph?</a:t>
            </a:r>
          </a:p>
          <a:p>
            <a:pPr>
              <a:lnSpc>
                <a:spcPct val="115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A graph is a non-linear data structure consisting of nodes and edges that join a pair of nodes. </a:t>
            </a:r>
          </a:p>
          <a:p>
            <a:pPr>
              <a:lnSpc>
                <a:spcPct val="115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If the edges have a direction from one node to the other, it is a directed graph.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FE339B0E-CD75-418B-A2F4-EBDA9C1E06B5}"/>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pic>
        <p:nvPicPr>
          <p:cNvPr id="17" name="Picture 16" descr="Diagram&#10;&#10;Description automatically generated">
            <a:extLst>
              <a:ext uri="{FF2B5EF4-FFF2-40B4-BE49-F238E27FC236}">
                <a16:creationId xmlns:a16="http://schemas.microsoft.com/office/drawing/2014/main" id="{03061309-B407-0BC4-DC03-780D57C4C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20200"/>
            <a:ext cx="4378117" cy="231871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945120" y="4763213"/>
            <a:ext cx="4124960" cy="1698547"/>
          </a:xfrm>
        </p:spPr>
        <p:txBody>
          <a:bodyPr>
            <a:normAutofit/>
          </a:bodyPr>
          <a:lstStyle/>
          <a:p>
            <a:pPr>
              <a:lnSpc>
                <a:spcPct val="115000"/>
              </a:lnSpc>
              <a:spcAft>
                <a:spcPts val="800"/>
              </a:spcAft>
            </a:pPr>
            <a:r>
              <a:rPr lang="en-US" sz="1800" cap="none" dirty="0">
                <a:effectLst/>
                <a:latin typeface="Bookman Old Style" panose="02050604050505020204" pitchFamily="18" charset="0"/>
                <a:ea typeface="Calibri" panose="020F0502020204030204" pitchFamily="34" charset="0"/>
                <a:cs typeface="Times New Roman" panose="02020603050405020304" pitchFamily="18" charset="0"/>
              </a:rPr>
              <a:t>A path from school to gardens could be path = (school, train station, river, garden </a:t>
            </a:r>
            <a:endParaRPr lang="en-US" sz="1800" cap="non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5</a:t>
            </a:fld>
            <a:endParaRPr lang="en-US" dirty="0"/>
          </a:p>
        </p:txBody>
      </p:sp>
      <p:sp>
        <p:nvSpPr>
          <p:cNvPr id="6" name="Content Placeholder 5">
            <a:extLst>
              <a:ext uri="{FF2B5EF4-FFF2-40B4-BE49-F238E27FC236}">
                <a16:creationId xmlns:a16="http://schemas.microsoft.com/office/drawing/2014/main" id="{C90BF2FD-7698-EAB0-5A8F-FD1D67DDD420}"/>
              </a:ext>
            </a:extLst>
          </p:cNvPr>
          <p:cNvSpPr>
            <a:spLocks noGrp="1"/>
          </p:cNvSpPr>
          <p:nvPr>
            <p:ph idx="1"/>
          </p:nvPr>
        </p:nvSpPr>
        <p:spPr>
          <a:xfrm>
            <a:off x="121920" y="117475"/>
            <a:ext cx="7210058" cy="6604000"/>
          </a:xfrm>
        </p:spPr>
        <p:txBody>
          <a:bodyPr>
            <a:normAutofit/>
          </a:bodyPr>
          <a:lstStyle/>
          <a:p>
            <a:pPr>
              <a:lnSpc>
                <a:spcPct val="160000"/>
              </a:lnSpc>
            </a:pPr>
            <a:r>
              <a:rPr lang="en-US" sz="2300" dirty="0">
                <a:latin typeface="Bookman Old Style" panose="02050604050505020204" pitchFamily="18" charset="0"/>
              </a:rPr>
              <a:t>Structure of a Graph</a:t>
            </a:r>
          </a:p>
          <a:p>
            <a:pPr marL="342900" indent="-342900">
              <a:lnSpc>
                <a:spcPct val="160000"/>
              </a:lnSpc>
              <a:buFont typeface="Arial" panose="020B0604020202020204" pitchFamily="34" charset="0"/>
              <a:buChar char="•"/>
            </a:pPr>
            <a:r>
              <a:rPr lang="en-US" sz="2300" dirty="0">
                <a:latin typeface="Bookman Old Style" panose="02050604050505020204" pitchFamily="18" charset="0"/>
              </a:rPr>
              <a:t>Nodes (Vertices): Represent entities or points of interest (e.g., locations, objects).</a:t>
            </a:r>
          </a:p>
          <a:p>
            <a:pPr marL="342900" indent="-342900">
              <a:lnSpc>
                <a:spcPct val="160000"/>
              </a:lnSpc>
              <a:buFont typeface="Arial" panose="020B0604020202020204" pitchFamily="34" charset="0"/>
              <a:buChar char="•"/>
            </a:pPr>
            <a:r>
              <a:rPr lang="en-US" sz="2300" dirty="0">
                <a:latin typeface="Bookman Old Style" panose="02050604050505020204" pitchFamily="18" charset="0"/>
              </a:rPr>
              <a:t>Edges: Represent connections or relationships between nodes (can be directed or undirected).</a:t>
            </a:r>
          </a:p>
          <a:p>
            <a:pPr marL="342900" indent="-342900">
              <a:lnSpc>
                <a:spcPct val="160000"/>
              </a:lnSpc>
              <a:buFont typeface="Arial" panose="020B0604020202020204" pitchFamily="34" charset="0"/>
              <a:buChar char="•"/>
            </a:pPr>
            <a:r>
              <a:rPr lang="en-US" sz="2300" dirty="0">
                <a:latin typeface="Bookman Old Style" panose="02050604050505020204" pitchFamily="18" charset="0"/>
              </a:rPr>
              <a:t>Weighted Graphs: Edges may carry weights (e.g., distances, costs) to represent varying strengths of connections.</a:t>
            </a:r>
          </a:p>
          <a:p>
            <a:pPr>
              <a:lnSpc>
                <a:spcPct val="160000"/>
              </a:lnSpc>
            </a:pPr>
            <a:r>
              <a:rPr lang="en-US" sz="2300" dirty="0">
                <a:latin typeface="Bookman Old Style" panose="02050604050505020204" pitchFamily="18" charset="0"/>
              </a:rPr>
              <a:t> </a:t>
            </a:r>
            <a:endParaRPr lang="en-US" dirty="0"/>
          </a:p>
        </p:txBody>
      </p:sp>
      <p:pic>
        <p:nvPicPr>
          <p:cNvPr id="10" name="Picture 9">
            <a:extLst>
              <a:ext uri="{FF2B5EF4-FFF2-40B4-BE49-F238E27FC236}">
                <a16:creationId xmlns:a16="http://schemas.microsoft.com/office/drawing/2014/main" id="{F3AC0C61-B93B-7D04-F74C-7DBA8AFD4449}"/>
              </a:ext>
            </a:extLst>
          </p:cNvPr>
          <p:cNvPicPr>
            <a:picLocks noChangeAspect="1"/>
          </p:cNvPicPr>
          <p:nvPr/>
        </p:nvPicPr>
        <p:blipFill>
          <a:blip r:embed="rId2"/>
          <a:stretch>
            <a:fillRect/>
          </a:stretch>
        </p:blipFill>
        <p:spPr>
          <a:xfrm>
            <a:off x="7881224" y="2421930"/>
            <a:ext cx="3989468" cy="20141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2109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945120" y="4763213"/>
            <a:ext cx="4124960" cy="1698547"/>
          </a:xfrm>
        </p:spPr>
        <p:txBody>
          <a:bodyPr>
            <a:normAutofit/>
          </a:bodyPr>
          <a:lstStyle/>
          <a:p>
            <a:pPr>
              <a:lnSpc>
                <a:spcPct val="115000"/>
              </a:lnSpc>
              <a:spcAft>
                <a:spcPts val="800"/>
              </a:spcAft>
            </a:pPr>
            <a:r>
              <a:rPr lang="en-US" sz="1800" cap="none" dirty="0">
                <a:effectLst/>
                <a:latin typeface="Bookman Old Style" panose="02050604050505020204" pitchFamily="18" charset="0"/>
                <a:ea typeface="Calibri" panose="020F0502020204030204" pitchFamily="34" charset="0"/>
                <a:cs typeface="Times New Roman" panose="02020603050405020304" pitchFamily="18" charset="0"/>
              </a:rPr>
              <a:t>A path from school to gardens could be path = (school, train station, river, garden </a:t>
            </a:r>
            <a:endParaRPr lang="en-US" sz="1800" cap="non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6</a:t>
            </a:fld>
            <a:endParaRPr lang="en-US" dirty="0"/>
          </a:p>
        </p:txBody>
      </p:sp>
      <p:sp>
        <p:nvSpPr>
          <p:cNvPr id="6" name="Content Placeholder 5">
            <a:extLst>
              <a:ext uri="{FF2B5EF4-FFF2-40B4-BE49-F238E27FC236}">
                <a16:creationId xmlns:a16="http://schemas.microsoft.com/office/drawing/2014/main" id="{C90BF2FD-7698-EAB0-5A8F-FD1D67DDD420}"/>
              </a:ext>
            </a:extLst>
          </p:cNvPr>
          <p:cNvSpPr>
            <a:spLocks noGrp="1"/>
          </p:cNvSpPr>
          <p:nvPr>
            <p:ph idx="1"/>
          </p:nvPr>
        </p:nvSpPr>
        <p:spPr>
          <a:xfrm>
            <a:off x="121920" y="117475"/>
            <a:ext cx="7759304" cy="6604000"/>
          </a:xfrm>
        </p:spPr>
        <p:txBody>
          <a:bodyPr>
            <a:normAutofit/>
          </a:bodyPr>
          <a:lstStyle/>
          <a:p>
            <a:pPr>
              <a:lnSpc>
                <a:spcPct val="160000"/>
              </a:lnSpc>
            </a:pPr>
            <a:r>
              <a:rPr lang="en-US" sz="2300" dirty="0">
                <a:latin typeface="Bookman Old Style" panose="02050604050505020204" pitchFamily="18" charset="0"/>
              </a:rPr>
              <a:t>Types of Graph</a:t>
            </a:r>
          </a:p>
          <a:p>
            <a:pPr>
              <a:lnSpc>
                <a:spcPct val="160000"/>
              </a:lnSpc>
            </a:pPr>
            <a:r>
              <a:rPr lang="en-US" sz="2300" dirty="0">
                <a:latin typeface="Bookman Old Style" panose="02050604050505020204" pitchFamily="18" charset="0"/>
              </a:rPr>
              <a:t>Directed vs. Undirected Graphs:</a:t>
            </a:r>
          </a:p>
          <a:p>
            <a:pPr marL="342900" indent="-342900">
              <a:lnSpc>
                <a:spcPct val="160000"/>
              </a:lnSpc>
              <a:buFont typeface="Arial" panose="020B0604020202020204" pitchFamily="34" charset="0"/>
              <a:buChar char="•"/>
            </a:pPr>
            <a:r>
              <a:rPr lang="en-US" sz="2300" dirty="0">
                <a:latin typeface="Bookman Old Style" panose="02050604050505020204" pitchFamily="18" charset="0"/>
              </a:rPr>
              <a:t>Directed Graphs: Edges have a direction, indicating a one-way relationship.</a:t>
            </a:r>
          </a:p>
          <a:p>
            <a:pPr marL="342900" indent="-342900">
              <a:lnSpc>
                <a:spcPct val="160000"/>
              </a:lnSpc>
              <a:buFont typeface="Arial" panose="020B0604020202020204" pitchFamily="34" charset="0"/>
              <a:buChar char="•"/>
            </a:pPr>
            <a:r>
              <a:rPr lang="en-US" sz="2300" dirty="0">
                <a:latin typeface="Bookman Old Style" panose="02050604050505020204" pitchFamily="18" charset="0"/>
              </a:rPr>
              <a:t>Undirected Graphs: Edges have no direction, indicating a two-way relationship.</a:t>
            </a:r>
          </a:p>
          <a:p>
            <a:endParaRPr lang="en-US" dirty="0"/>
          </a:p>
        </p:txBody>
      </p:sp>
      <p:pic>
        <p:nvPicPr>
          <p:cNvPr id="10" name="Picture 9">
            <a:extLst>
              <a:ext uri="{FF2B5EF4-FFF2-40B4-BE49-F238E27FC236}">
                <a16:creationId xmlns:a16="http://schemas.microsoft.com/office/drawing/2014/main" id="{F3AC0C61-B93B-7D04-F74C-7DBA8AFD4449}"/>
              </a:ext>
            </a:extLst>
          </p:cNvPr>
          <p:cNvPicPr>
            <a:picLocks noChangeAspect="1"/>
          </p:cNvPicPr>
          <p:nvPr/>
        </p:nvPicPr>
        <p:blipFill>
          <a:blip r:embed="rId2"/>
          <a:stretch>
            <a:fillRect/>
          </a:stretch>
        </p:blipFill>
        <p:spPr>
          <a:xfrm>
            <a:off x="7881224" y="2421930"/>
            <a:ext cx="3989468" cy="20141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76480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945120" y="4763213"/>
            <a:ext cx="4124960" cy="1698547"/>
          </a:xfrm>
        </p:spPr>
        <p:txBody>
          <a:bodyPr>
            <a:normAutofit/>
          </a:bodyPr>
          <a:lstStyle/>
          <a:p>
            <a:pPr>
              <a:lnSpc>
                <a:spcPct val="115000"/>
              </a:lnSpc>
              <a:spcAft>
                <a:spcPts val="800"/>
              </a:spcAft>
            </a:pPr>
            <a:r>
              <a:rPr lang="en-US" sz="1800" cap="none" dirty="0">
                <a:effectLst/>
                <a:latin typeface="Bookman Old Style" panose="02050604050505020204" pitchFamily="18" charset="0"/>
                <a:ea typeface="Calibri" panose="020F0502020204030204" pitchFamily="34" charset="0"/>
                <a:cs typeface="Times New Roman" panose="02020603050405020304" pitchFamily="18" charset="0"/>
              </a:rPr>
              <a:t>A path from school to gardens could be path = (school, train station, river, garden </a:t>
            </a:r>
            <a:endParaRPr lang="en-US" sz="1800" cap="non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7</a:t>
            </a:fld>
            <a:endParaRPr lang="en-US" dirty="0"/>
          </a:p>
        </p:txBody>
      </p:sp>
      <p:sp>
        <p:nvSpPr>
          <p:cNvPr id="6" name="Content Placeholder 5">
            <a:extLst>
              <a:ext uri="{FF2B5EF4-FFF2-40B4-BE49-F238E27FC236}">
                <a16:creationId xmlns:a16="http://schemas.microsoft.com/office/drawing/2014/main" id="{C90BF2FD-7698-EAB0-5A8F-FD1D67DDD420}"/>
              </a:ext>
            </a:extLst>
          </p:cNvPr>
          <p:cNvSpPr>
            <a:spLocks noGrp="1"/>
          </p:cNvSpPr>
          <p:nvPr>
            <p:ph idx="1"/>
          </p:nvPr>
        </p:nvSpPr>
        <p:spPr>
          <a:xfrm>
            <a:off x="367229" y="254000"/>
            <a:ext cx="7759304" cy="6604000"/>
          </a:xfrm>
        </p:spPr>
        <p:txBody>
          <a:bodyPr>
            <a:normAutofit/>
          </a:bodyPr>
          <a:lstStyle/>
          <a:p>
            <a:pPr>
              <a:lnSpc>
                <a:spcPct val="160000"/>
              </a:lnSpc>
            </a:pPr>
            <a:r>
              <a:rPr lang="en-US" sz="2300" dirty="0">
                <a:latin typeface="Bookman Old Style" panose="02050604050505020204" pitchFamily="18" charset="0"/>
              </a:rPr>
              <a:t>Common Graph Types in AI</a:t>
            </a:r>
          </a:p>
          <a:p>
            <a:pPr marL="342900" indent="-342900">
              <a:lnSpc>
                <a:spcPct val="160000"/>
              </a:lnSpc>
              <a:buFont typeface="Arial" panose="020B0604020202020204" pitchFamily="34" charset="0"/>
              <a:buChar char="•"/>
            </a:pPr>
            <a:r>
              <a:rPr lang="en-US" sz="2300" dirty="0">
                <a:latin typeface="Bookman Old Style" panose="02050604050505020204" pitchFamily="18" charset="0"/>
              </a:rPr>
              <a:t>Decision Trees: Used for decision-making processes.</a:t>
            </a:r>
          </a:p>
          <a:p>
            <a:pPr marL="342900" indent="-342900">
              <a:lnSpc>
                <a:spcPct val="160000"/>
              </a:lnSpc>
              <a:buFont typeface="Arial" panose="020B0604020202020204" pitchFamily="34" charset="0"/>
              <a:buChar char="•"/>
            </a:pPr>
            <a:r>
              <a:rPr lang="en-US" sz="2300" dirty="0">
                <a:latin typeface="Bookman Old Style" panose="02050604050505020204" pitchFamily="18" charset="0"/>
              </a:rPr>
              <a:t>Knowledge Graphs: Represent structured knowledge and relationships in AI systems.</a:t>
            </a:r>
          </a:p>
          <a:p>
            <a:pPr marL="342900" indent="-342900">
              <a:lnSpc>
                <a:spcPct val="160000"/>
              </a:lnSpc>
              <a:buFont typeface="Arial" panose="020B0604020202020204" pitchFamily="34" charset="0"/>
              <a:buChar char="•"/>
            </a:pPr>
            <a:r>
              <a:rPr lang="en-US" sz="2300" dirty="0">
                <a:latin typeface="Bookman Old Style" panose="02050604050505020204" pitchFamily="18" charset="0"/>
              </a:rPr>
              <a:t>Social Graphs: Capture relationships in social networks, aiding recommendation systems.</a:t>
            </a:r>
          </a:p>
          <a:p>
            <a:endParaRPr lang="en-US" dirty="0"/>
          </a:p>
        </p:txBody>
      </p:sp>
      <p:pic>
        <p:nvPicPr>
          <p:cNvPr id="10" name="Picture 9">
            <a:extLst>
              <a:ext uri="{FF2B5EF4-FFF2-40B4-BE49-F238E27FC236}">
                <a16:creationId xmlns:a16="http://schemas.microsoft.com/office/drawing/2014/main" id="{F3AC0C61-B93B-7D04-F74C-7DBA8AFD4449}"/>
              </a:ext>
            </a:extLst>
          </p:cNvPr>
          <p:cNvPicPr>
            <a:picLocks noChangeAspect="1"/>
          </p:cNvPicPr>
          <p:nvPr/>
        </p:nvPicPr>
        <p:blipFill>
          <a:blip r:embed="rId2"/>
          <a:stretch>
            <a:fillRect/>
          </a:stretch>
        </p:blipFill>
        <p:spPr>
          <a:xfrm>
            <a:off x="7881224" y="2421930"/>
            <a:ext cx="3989468" cy="20141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27898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945120" y="4763213"/>
            <a:ext cx="4124960" cy="1698547"/>
          </a:xfrm>
        </p:spPr>
        <p:txBody>
          <a:bodyPr>
            <a:normAutofit/>
          </a:bodyPr>
          <a:lstStyle/>
          <a:p>
            <a:pPr>
              <a:lnSpc>
                <a:spcPct val="115000"/>
              </a:lnSpc>
              <a:spcAft>
                <a:spcPts val="800"/>
              </a:spcAft>
            </a:pPr>
            <a:r>
              <a:rPr lang="en-US" sz="1800" cap="none" dirty="0">
                <a:effectLst/>
                <a:latin typeface="Bookman Old Style" panose="02050604050505020204" pitchFamily="18" charset="0"/>
                <a:ea typeface="Calibri" panose="020F0502020204030204" pitchFamily="34" charset="0"/>
                <a:cs typeface="Times New Roman" panose="02020603050405020304" pitchFamily="18" charset="0"/>
              </a:rPr>
              <a:t>A path from school to gardens could be path = (school, train station, river, garden </a:t>
            </a:r>
            <a:endParaRPr lang="en-US" sz="1800" cap="non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C126668-687B-47AB-A399-9943A8F2E33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8</a:t>
            </a:fld>
            <a:endParaRPr lang="en-US" dirty="0"/>
          </a:p>
        </p:txBody>
      </p:sp>
      <p:sp>
        <p:nvSpPr>
          <p:cNvPr id="6" name="Content Placeholder 5">
            <a:extLst>
              <a:ext uri="{FF2B5EF4-FFF2-40B4-BE49-F238E27FC236}">
                <a16:creationId xmlns:a16="http://schemas.microsoft.com/office/drawing/2014/main" id="{C90BF2FD-7698-EAB0-5A8F-FD1D67DDD420}"/>
              </a:ext>
            </a:extLst>
          </p:cNvPr>
          <p:cNvSpPr>
            <a:spLocks noGrp="1"/>
          </p:cNvSpPr>
          <p:nvPr>
            <p:ph idx="1"/>
          </p:nvPr>
        </p:nvSpPr>
        <p:spPr>
          <a:xfrm>
            <a:off x="121920" y="117475"/>
            <a:ext cx="7759304" cy="6604000"/>
          </a:xfrm>
        </p:spPr>
        <p:txBody>
          <a:bodyPr>
            <a:normAutofit lnSpcReduction="10000"/>
          </a:bodyPr>
          <a:lstStyle/>
          <a:p>
            <a:pPr>
              <a:lnSpc>
                <a:spcPct val="160000"/>
              </a:lnSpc>
            </a:pPr>
            <a:r>
              <a:rPr lang="en-US" sz="2300" dirty="0">
                <a:latin typeface="Bookman Old Style" panose="02050604050505020204" pitchFamily="18" charset="0"/>
              </a:rPr>
              <a:t>Graphs are used to represent real life networks, such as </a:t>
            </a:r>
          </a:p>
          <a:p>
            <a:pPr marL="285750" indent="-285750">
              <a:lnSpc>
                <a:spcPct val="160000"/>
              </a:lnSpc>
              <a:buFont typeface="Arial" panose="020B0604020202020204" pitchFamily="34" charset="0"/>
              <a:buChar char="•"/>
            </a:pPr>
            <a:r>
              <a:rPr lang="en-US" sz="2300" b="1" dirty="0">
                <a:solidFill>
                  <a:srgbClr val="FF0000"/>
                </a:solidFill>
                <a:latin typeface="Bookman Old Style" panose="02050604050505020204" pitchFamily="18" charset="0"/>
              </a:rPr>
              <a:t>Bus/train routes </a:t>
            </a:r>
            <a:r>
              <a:rPr lang="en-US" sz="2300" dirty="0">
                <a:latin typeface="Bookman Old Style" panose="02050604050505020204" pitchFamily="18" charset="0"/>
              </a:rPr>
              <a:t>where the nodes are bus stops, and the edges connect two stops next to each other</a:t>
            </a:r>
          </a:p>
          <a:p>
            <a:pPr marL="285750" indent="-285750">
              <a:lnSpc>
                <a:spcPct val="160000"/>
              </a:lnSpc>
              <a:buFont typeface="Arial" panose="020B0604020202020204" pitchFamily="34" charset="0"/>
              <a:buChar char="•"/>
            </a:pPr>
            <a:r>
              <a:rPr lang="en-US" sz="2300" b="1" dirty="0">
                <a:solidFill>
                  <a:srgbClr val="FF0000"/>
                </a:solidFill>
                <a:latin typeface="Bookman Old Style" panose="02050604050505020204" pitchFamily="18" charset="0"/>
              </a:rPr>
              <a:t>websites </a:t>
            </a:r>
            <a:r>
              <a:rPr lang="en-US" sz="2300" dirty="0">
                <a:latin typeface="Bookman Old Style" panose="02050604050505020204" pitchFamily="18" charset="0"/>
              </a:rPr>
              <a:t>where each web page is a node, and the edges show the links between each web page</a:t>
            </a:r>
          </a:p>
          <a:p>
            <a:pPr marL="285750" indent="-285750">
              <a:lnSpc>
                <a:spcPct val="160000"/>
              </a:lnSpc>
              <a:buFont typeface="Arial" panose="020B0604020202020204" pitchFamily="34" charset="0"/>
              <a:buChar char="•"/>
            </a:pPr>
            <a:r>
              <a:rPr lang="en-US" sz="2300" b="1" dirty="0">
                <a:solidFill>
                  <a:srgbClr val="FF0000"/>
                </a:solidFill>
                <a:latin typeface="Bookman Old Style" panose="02050604050505020204" pitchFamily="18" charset="0"/>
              </a:rPr>
              <a:t>social media networks</a:t>
            </a:r>
            <a:r>
              <a:rPr lang="en-US" sz="2300" dirty="0">
                <a:latin typeface="Bookman Old Style" panose="02050604050505020204" pitchFamily="18" charset="0"/>
              </a:rPr>
              <a:t> where each node contains information about a person and the edges connect people who are friends.</a:t>
            </a:r>
          </a:p>
          <a:p>
            <a:pPr>
              <a:lnSpc>
                <a:spcPct val="160000"/>
              </a:lnSpc>
            </a:pPr>
            <a:r>
              <a:rPr lang="en-US" sz="1800" dirty="0">
                <a:latin typeface="Bookman Old Style" panose="02050604050505020204" pitchFamily="18" charset="0"/>
              </a:rPr>
              <a:t> </a:t>
            </a:r>
          </a:p>
          <a:p>
            <a:endParaRPr lang="en-US" dirty="0"/>
          </a:p>
        </p:txBody>
      </p:sp>
      <p:pic>
        <p:nvPicPr>
          <p:cNvPr id="10" name="Picture 9">
            <a:extLst>
              <a:ext uri="{FF2B5EF4-FFF2-40B4-BE49-F238E27FC236}">
                <a16:creationId xmlns:a16="http://schemas.microsoft.com/office/drawing/2014/main" id="{F3AC0C61-B93B-7D04-F74C-7DBA8AFD4449}"/>
              </a:ext>
            </a:extLst>
          </p:cNvPr>
          <p:cNvPicPr>
            <a:picLocks noChangeAspect="1"/>
          </p:cNvPicPr>
          <p:nvPr/>
        </p:nvPicPr>
        <p:blipFill>
          <a:blip r:embed="rId2"/>
          <a:stretch>
            <a:fillRect/>
          </a:stretch>
        </p:blipFill>
        <p:spPr>
          <a:xfrm>
            <a:off x="7881224" y="2421930"/>
            <a:ext cx="3989468" cy="20141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66997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84530" y="572274"/>
            <a:ext cx="7030720" cy="779006"/>
          </a:xfrm>
        </p:spPr>
        <p:txBody>
          <a:bodyPr/>
          <a:lstStyle/>
          <a:p>
            <a:r>
              <a:rPr lang="en-US" dirty="0"/>
              <a:t>Key Algorithms-- AI</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3"/>
          </p:nvPr>
        </p:nvSpPr>
        <p:spPr>
          <a:xfrm>
            <a:off x="579120" y="1656080"/>
            <a:ext cx="7136130" cy="4390777"/>
          </a:xfrm>
        </p:spPr>
        <p:txBody>
          <a:bodyPr vert="horz" lIns="91440" tIns="45720" rIns="91440" bIns="45720" rtlCol="0" anchor="t">
            <a:normAutofit fontScale="92500"/>
          </a:bodyPr>
          <a:lstStyle/>
          <a:p>
            <a:pPr>
              <a:lnSpc>
                <a:spcPct val="200000"/>
              </a:lnSpc>
              <a:spcAft>
                <a:spcPts val="800"/>
              </a:spcAft>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Search Algorithms: </a:t>
            </a:r>
          </a:p>
          <a:p>
            <a:pPr marL="1257300" lvl="2" indent="-342900">
              <a:lnSpc>
                <a:spcPct val="200000"/>
              </a:lnSpc>
              <a:spcAft>
                <a:spcPts val="800"/>
              </a:spcAft>
              <a:buFont typeface="Wingdings" panose="05000000000000000000" pitchFamily="2" charset="2"/>
              <a:buChar char="ü"/>
            </a:pPr>
            <a:r>
              <a:rPr lang="en-US" sz="20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Breadth-first search (BFS)</a:t>
            </a:r>
          </a:p>
          <a:p>
            <a:pPr marL="1257300" lvl="2" indent="-342900">
              <a:lnSpc>
                <a:spcPct val="200000"/>
              </a:lnSpc>
              <a:spcAft>
                <a:spcPts val="800"/>
              </a:spcAft>
              <a:buFont typeface="Wingdings" panose="05000000000000000000" pitchFamily="2" charset="2"/>
              <a:buChar char="ü"/>
            </a:pPr>
            <a:r>
              <a:rPr lang="en-US" sz="20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Depth-first search (DFS) for traversing graphs</a:t>
            </a: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a:t>
            </a:r>
          </a:p>
          <a:p>
            <a:pPr>
              <a:lnSpc>
                <a:spcPct val="200000"/>
              </a:lnSpc>
              <a:spcAft>
                <a:spcPts val="800"/>
              </a:spcAft>
            </a:pPr>
            <a:r>
              <a:rPr lang="en-US" sz="2000" dirty="0">
                <a:effectLst/>
                <a:latin typeface="Bookman Old Style" panose="02050604050505020204" pitchFamily="18" charset="0"/>
                <a:ea typeface="Calibri" panose="020F0502020204030204" pitchFamily="34" charset="0"/>
                <a:cs typeface="Times New Roman" panose="02020603050405020304" pitchFamily="18" charset="0"/>
              </a:rPr>
              <a:t> Shortest Path Algorithms: </a:t>
            </a:r>
          </a:p>
          <a:p>
            <a:pPr marL="1257300" lvl="2" indent="-342900">
              <a:lnSpc>
                <a:spcPct val="200000"/>
              </a:lnSpc>
              <a:spcAft>
                <a:spcPts val="800"/>
              </a:spcAft>
              <a:buFont typeface="Wingdings" panose="05000000000000000000" pitchFamily="2" charset="2"/>
              <a:buChar char="ü"/>
            </a:pPr>
            <a:r>
              <a:rPr lang="en-US" sz="20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Dijkstra's algorithm</a:t>
            </a:r>
          </a:p>
          <a:p>
            <a:pPr marL="1257300" lvl="2" indent="-342900">
              <a:lnSpc>
                <a:spcPct val="200000"/>
              </a:lnSpc>
              <a:spcAft>
                <a:spcPts val="800"/>
              </a:spcAft>
              <a:buFont typeface="Wingdings" panose="05000000000000000000" pitchFamily="2" charset="2"/>
              <a:buChar char="ü"/>
            </a:pPr>
            <a:r>
              <a:rPr lang="en-US" sz="2000"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A* algorithm for finding optimal paths.</a:t>
            </a:r>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346372204"/>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tm33968143_Win32_JB_SL_v3" id="{C3D5CE6D-3494-4BBD-B7F5-AA5B348ED394}" vid="{982B489A-C9B1-4FBF-BBC5-D41820D271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D1D862-643C-46A1-A5ED-679CEB6DE28E}">
  <ds:schemaRefs>
    <ds:schemaRef ds:uri="http://schemas.microsoft.com/sharepoint/v3/contenttype/forms"/>
  </ds:schemaRefs>
</ds:datastoreItem>
</file>

<file path=customXml/itemProps2.xml><?xml version="1.0" encoding="utf-8"?>
<ds:datastoreItem xmlns:ds="http://schemas.openxmlformats.org/officeDocument/2006/customXml" ds:itemID="{854F7209-A407-4CFB-9C3E-C69AB9315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7CDCE58-E008-4D50-B18E-ADC19CB29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Colorful abstract pitch deck</Template>
  <TotalTime>369</TotalTime>
  <Words>1298</Words>
  <Application>Microsoft Office PowerPoint</Application>
  <PresentationFormat>Widescreen</PresentationFormat>
  <Paragraphs>117</Paragraphs>
  <Slides>22</Slides>
  <Notes>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Avenir Next LT Pro</vt:lpstr>
      <vt:lpstr>Bookman Old Style</vt:lpstr>
      <vt:lpstr>Calibri</vt:lpstr>
      <vt:lpstr>Wingdings</vt:lpstr>
      <vt:lpstr>Office Theme</vt:lpstr>
      <vt:lpstr>Artificial Intelligence</vt:lpstr>
      <vt:lpstr>Objectives</vt:lpstr>
      <vt:lpstr>What is artificial intelligence?</vt:lpstr>
      <vt:lpstr>Machine learning and graph</vt:lpstr>
      <vt:lpstr>A path from school to gardens could be path = (school, train station, river, garden </vt:lpstr>
      <vt:lpstr>A path from school to gardens could be path = (school, train station, river, garden </vt:lpstr>
      <vt:lpstr>A path from school to gardens could be path = (school, train station, river, garden </vt:lpstr>
      <vt:lpstr>A path from school to gardens could be path = (school, train station, river, garden </vt:lpstr>
      <vt:lpstr>Key Algorithms-- AI</vt:lpstr>
      <vt:lpstr>Shortest path Algorithms</vt:lpstr>
      <vt:lpstr>Dijkstra’s algorithm</vt:lpstr>
      <vt:lpstr>How to calculate the shortest part using Dijkstra” Algorithm</vt:lpstr>
      <vt:lpstr>Activity   Complete the following Questions</vt:lpstr>
      <vt:lpstr>Limitations</vt:lpstr>
      <vt:lpstr>A *(Star) Algorithm </vt:lpstr>
      <vt:lpstr>A * Algorithm</vt:lpstr>
      <vt:lpstr>A * Algorithm</vt:lpstr>
      <vt:lpstr>How to calculate the Shortest Part using A * Algorithm</vt:lpstr>
      <vt:lpstr>Activity</vt:lpstr>
      <vt:lpstr>How to calculate the Shortest Part using A * Algorithm</vt:lpstr>
      <vt:lpstr>Activity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ansterling@gmail.com</dc:creator>
  <cp:lastModifiedBy>Janet ReidSterling</cp:lastModifiedBy>
  <cp:revision>11</cp:revision>
  <dcterms:created xsi:type="dcterms:W3CDTF">2022-10-15T08:56:51Z</dcterms:created>
  <dcterms:modified xsi:type="dcterms:W3CDTF">2024-09-06T01:25:08Z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